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57" r:id="rId3"/>
    <p:sldId id="349" r:id="rId4"/>
    <p:sldId id="350" r:id="rId5"/>
    <p:sldId id="351" r:id="rId6"/>
    <p:sldId id="292" r:id="rId7"/>
    <p:sldId id="338" r:id="rId8"/>
    <p:sldId id="347" r:id="rId9"/>
    <p:sldId id="346" r:id="rId10"/>
    <p:sldId id="293" r:id="rId11"/>
    <p:sldId id="294" r:id="rId12"/>
    <p:sldId id="296" r:id="rId13"/>
    <p:sldId id="297" r:id="rId14"/>
    <p:sldId id="300" r:id="rId15"/>
    <p:sldId id="301" r:id="rId16"/>
    <p:sldId id="302" r:id="rId17"/>
    <p:sldId id="340" r:id="rId18"/>
    <p:sldId id="303" r:id="rId19"/>
    <p:sldId id="341" r:id="rId20"/>
    <p:sldId id="304" r:id="rId21"/>
    <p:sldId id="305" r:id="rId22"/>
    <p:sldId id="306" r:id="rId23"/>
    <p:sldId id="307" r:id="rId24"/>
    <p:sldId id="342" r:id="rId25"/>
    <p:sldId id="308" r:id="rId26"/>
    <p:sldId id="309" r:id="rId27"/>
    <p:sldId id="310" r:id="rId28"/>
    <p:sldId id="343" r:id="rId29"/>
    <p:sldId id="311" r:id="rId30"/>
    <p:sldId id="312" r:id="rId31"/>
    <p:sldId id="313" r:id="rId32"/>
    <p:sldId id="34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8">
          <p15:clr>
            <a:srgbClr val="A4A3A4"/>
          </p15:clr>
        </p15:guide>
        <p15:guide id="2" pos="36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 snapToObjects="1" showGuides="1">
      <p:cViewPr varScale="1">
        <p:scale>
          <a:sx n="108" d="100"/>
          <a:sy n="108" d="100"/>
        </p:scale>
        <p:origin x="1760" y="184"/>
      </p:cViewPr>
      <p:guideLst>
        <p:guide orient="horz" pos="2348"/>
        <p:guide pos="36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7DDD6-93CF-C945-9670-5C80E31A4B34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EC464-DFB3-724D-B592-C0F8E3BDC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6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note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MPT </a:t>
            </a:r>
            <a:r>
              <a:rPr lang="de-DE" baseline="0" dirty="0" err="1"/>
              <a:t>predicts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He2+ </a:t>
            </a:r>
            <a:r>
              <a:rPr lang="de-DE" baseline="0" dirty="0" err="1"/>
              <a:t>existence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non </a:t>
            </a:r>
            <a:r>
              <a:rPr lang="de-DE" baseline="0" dirty="0" err="1"/>
              <a:t>existense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He2 </a:t>
            </a:r>
            <a:r>
              <a:rPr lang="de-DE" baseline="0" dirty="0" err="1"/>
              <a:t>itself</a:t>
            </a:r>
            <a:r>
              <a:rPr lang="de-DE" baseline="0" dirty="0"/>
              <a:t>. </a:t>
            </a:r>
            <a:r>
              <a:rPr lang="de-DE" baseline="0" dirty="0" err="1"/>
              <a:t>No</a:t>
            </a:r>
            <a:r>
              <a:rPr lang="de-DE" baseline="0" dirty="0"/>
              <a:t> E </a:t>
            </a:r>
            <a:r>
              <a:rPr lang="de-DE" baseline="0" dirty="0" err="1"/>
              <a:t>minima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B MO </a:t>
            </a: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bond</a:t>
            </a:r>
            <a:r>
              <a:rPr lang="de-DE" baseline="0" dirty="0"/>
              <a:t> </a:t>
            </a:r>
            <a:r>
              <a:rPr lang="de-DE" baseline="0" dirty="0" err="1"/>
              <a:t>formation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ever</a:t>
            </a:r>
            <a:r>
              <a:rPr lang="de-DE" baseline="0" dirty="0"/>
              <a:t> happen.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EC464-DFB3-724D-B592-C0F8E3BDC0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0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32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3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11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6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846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95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779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08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9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32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16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42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36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557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7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18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28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1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7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74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1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69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2/21/22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09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5.png"/><Relationship Id="rId4" Type="http://schemas.openxmlformats.org/officeDocument/2006/relationships/image" Target="../media/image32.emf"/><Relationship Id="rId9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2220" y="435145"/>
            <a:ext cx="8761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indent="-1995488"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12: Chemical Bonding –Diatomic Molecules</a:t>
            </a:r>
          </a:p>
          <a:p>
            <a:pPr marL="1995488" indent="-1995488" defTabSz="914400"/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Contd.</a:t>
            </a:r>
            <a:endParaRPr lang="en-US" sz="2400" b="1" u="sng" baseline="-25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5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02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Pi Bonding with 2p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7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5634038" cy="282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7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886200"/>
            <a:ext cx="5460683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6307435"/>
            <a:ext cx="6096000" cy="461665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Note the signs, symmetries and nodes</a:t>
            </a:r>
          </a:p>
        </p:txBody>
      </p:sp>
    </p:spTree>
    <p:extLst>
      <p:ext uri="{BB962C8B-B14F-4D97-AF65-F5344CB8AC3E}">
        <p14:creationId xmlns:p14="http://schemas.microsoft.com/office/powerpoint/2010/main" val="125173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Types of Bonds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071563"/>
            <a:ext cx="86391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263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2743200"/>
            <a:ext cx="89154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74370" y="3282894"/>
            <a:ext cx="4572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2400" b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870076"/>
              </p:ext>
            </p:extLst>
          </p:nvPr>
        </p:nvGraphicFramePr>
        <p:xfrm>
          <a:off x="434975" y="3759200"/>
          <a:ext cx="40608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2" name="Equation" r:id="rId3" imgW="2032000" imgH="330200" progId="Equation.3">
                  <p:embed/>
                </p:oleObj>
              </mc:Choice>
              <mc:Fallback>
                <p:oleObj name="Equation" r:id="rId3" imgW="2032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9200"/>
                        <a:ext cx="40608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4491335"/>
            <a:ext cx="8382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CANNOT be Solved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5059740"/>
            <a:ext cx="80010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all the molecules except the simplest molecule H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+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the Schrodinger equation cannot be solved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. </a:t>
            </a:r>
          </a:p>
          <a:p>
            <a:pPr defTabSz="914400"/>
            <a:endParaRPr lang="en-US" sz="2400" b="1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We need methods to find approximate solutions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12" name="Group 102"/>
          <p:cNvGrpSpPr/>
          <p:nvPr/>
        </p:nvGrpSpPr>
        <p:grpSpPr>
          <a:xfrm>
            <a:off x="5828207" y="84435"/>
            <a:ext cx="3239593" cy="2430165"/>
            <a:chOff x="228600" y="3136900"/>
            <a:chExt cx="3239593" cy="2430165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3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2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0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838200"/>
            <a:ext cx="6096000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FF0000"/>
                </a:solidFill>
                <a:latin typeface="Georgia" pitchFamily="18" charset="0"/>
                <a:sym typeface="Symbol"/>
              </a:rPr>
              <a:t>Born – Oppenheimer Approximation</a:t>
            </a:r>
            <a:endParaRPr lang="en-US" sz="2400" b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00800" y="3810000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NOT a constant</a:t>
            </a:r>
            <a:endParaRPr lang="en-US" b="1" dirty="0">
              <a:solidFill>
                <a:srgbClr val="FF0000"/>
              </a:solidFill>
              <a:latin typeface="Calibri"/>
            </a:endParaRPr>
          </a:p>
        </p:txBody>
      </p:sp>
      <p:graphicFrame>
        <p:nvGraphicFramePr>
          <p:cNvPr id="4423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285520"/>
              </p:ext>
            </p:extLst>
          </p:nvPr>
        </p:nvGraphicFramePr>
        <p:xfrm>
          <a:off x="285750" y="2755070"/>
          <a:ext cx="86296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3" name="Equation" r:id="rId5" imgW="4546600" imgH="469900" progId="Equation.3">
                  <p:embed/>
                </p:oleObj>
              </mc:Choice>
              <mc:Fallback>
                <p:oleObj name="Equation" r:id="rId5" imgW="4546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755070"/>
                        <a:ext cx="86296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5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0" grpId="0" animBg="1"/>
      <p:bldP spid="11" grpId="0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914400" y="1143000"/>
            <a:ext cx="5791200" cy="1587500"/>
            <a:chOff x="2209800" y="2514600"/>
            <a:chExt cx="5791200" cy="1587500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2209800" y="2514600"/>
              <a:ext cx="5791200" cy="156966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For H</a:t>
              </a:r>
              <a:r>
                <a:rPr lang="en-US" sz="2400" baseline="-250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2</a:t>
              </a:r>
              <a:r>
                <a:rPr lang="en-US" sz="2400" baseline="500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+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52224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008924"/>
                </p:ext>
              </p:extLst>
            </p:nvPr>
          </p:nvGraphicFramePr>
          <p:xfrm>
            <a:off x="2352675" y="2984500"/>
            <a:ext cx="443865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20" name="Equation" r:id="rId3" imgW="2222500" imgH="558800" progId="Equation.3">
                    <p:embed/>
                  </p:oleObj>
                </mc:Choice>
                <mc:Fallback>
                  <p:oleObj name="Equation" r:id="rId3" imgW="2222500" imgH="558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675" y="2984500"/>
                          <a:ext cx="4438650" cy="111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914400" y="2971800"/>
            <a:ext cx="8001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Place the second electron in the bonding orbital to get H</a:t>
            </a:r>
            <a:r>
              <a:rPr lang="en-US" sz="2400" baseline="-25000" dirty="0">
                <a:solidFill>
                  <a:schemeClr val="tx1"/>
                </a:solidFill>
                <a:latin typeface="Georgia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(ground state)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820401"/>
              </p:ext>
            </p:extLst>
          </p:nvPr>
        </p:nvGraphicFramePr>
        <p:xfrm>
          <a:off x="1835224" y="4181298"/>
          <a:ext cx="23701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1" name="Equation" r:id="rId5" imgW="1358900" imgH="266700" progId="Equation.3">
                  <p:embed/>
                </p:oleObj>
              </mc:Choice>
              <mc:Fallback>
                <p:oleObj name="Equation" r:id="rId5" imgW="1358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224" y="4181298"/>
                        <a:ext cx="23701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553814"/>
              </p:ext>
            </p:extLst>
          </p:nvPr>
        </p:nvGraphicFramePr>
        <p:xfrm>
          <a:off x="5857317" y="4700591"/>
          <a:ext cx="30114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2" name="Equation" r:id="rId7" imgW="1727200" imgH="495300" progId="Equation.3">
                  <p:embed/>
                </p:oleObj>
              </mc:Choice>
              <mc:Fallback>
                <p:oleObj name="Equation" r:id="rId7" imgW="1727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317" y="4700591"/>
                        <a:ext cx="30114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481931"/>
              </p:ext>
            </p:extLst>
          </p:nvPr>
        </p:nvGraphicFramePr>
        <p:xfrm>
          <a:off x="518554" y="4513174"/>
          <a:ext cx="53387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3" name="Equation" r:id="rId9" imgW="3060700" imgH="685800" progId="Equation.3">
                  <p:embed/>
                </p:oleObj>
              </mc:Choice>
              <mc:Fallback>
                <p:oleObj name="Equation" r:id="rId9" imgW="30607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54" y="4513174"/>
                        <a:ext cx="53387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66711"/>
              </p:ext>
            </p:extLst>
          </p:nvPr>
        </p:nvGraphicFramePr>
        <p:xfrm>
          <a:off x="127793" y="4181298"/>
          <a:ext cx="15732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4" name="Equation" r:id="rId11" imgW="901700" imgH="266700" progId="Equation.3">
                  <p:embed/>
                </p:oleObj>
              </mc:Choice>
              <mc:Fallback>
                <p:oleObj name="Equation" r:id="rId11" imgW="901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" y="4181298"/>
                        <a:ext cx="15732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91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1649867" y="4691927"/>
            <a:ext cx="3359081" cy="807173"/>
          </a:xfrm>
          <a:prstGeom prst="wedgeRoundRectCallout">
            <a:avLst>
              <a:gd name="adj1" fmla="val -3015"/>
              <a:gd name="adj2" fmla="val 105147"/>
              <a:gd name="adj3" fmla="val 16667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663906"/>
              </p:ext>
            </p:extLst>
          </p:nvPr>
        </p:nvGraphicFramePr>
        <p:xfrm>
          <a:off x="1081088" y="1133475"/>
          <a:ext cx="6978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0" name="Equation" r:id="rId3" imgW="4000500" imgH="787400" progId="Equation.3">
                  <p:embed/>
                </p:oleObj>
              </mc:Choice>
              <mc:Fallback>
                <p:oleObj name="Equation" r:id="rId3" imgW="40005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133475"/>
                        <a:ext cx="6978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2971800"/>
            <a:ext cx="1828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Spatial Part</a:t>
            </a:r>
            <a:endParaRPr lang="en-US" sz="2200" baseline="-250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41666" t="51111" r="46667" b="34075"/>
          <a:stretch>
            <a:fillRect/>
          </a:stretch>
        </p:blipFill>
        <p:spPr bwMode="auto">
          <a:xfrm>
            <a:off x="6780588" y="247592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71823" y="5804521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Ionic terms: </a:t>
            </a:r>
            <a:r>
              <a:rPr lang="en-US" sz="2400" dirty="0">
                <a:latin typeface="Georgia"/>
                <a:cs typeface="Georgia"/>
              </a:rPr>
              <a:t>overemphasized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53405"/>
              </p:ext>
            </p:extLst>
          </p:nvPr>
        </p:nvGraphicFramePr>
        <p:xfrm>
          <a:off x="568719" y="4691927"/>
          <a:ext cx="79549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1" name="Equation" r:id="rId6" imgW="4559300" imgH="508000" progId="Equation.3">
                  <p:embed/>
                </p:oleObj>
              </mc:Choice>
              <mc:Fallback>
                <p:oleObj name="Equation" r:id="rId6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719" y="4691927"/>
                        <a:ext cx="79549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660268"/>
              </p:ext>
            </p:extLst>
          </p:nvPr>
        </p:nvGraphicFramePr>
        <p:xfrm>
          <a:off x="1282350" y="3574526"/>
          <a:ext cx="58721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2" name="Equation" r:id="rId8" imgW="3365500" imgH="508000" progId="Equation.3">
                  <p:embed/>
                </p:oleObj>
              </mc:Choice>
              <mc:Fallback>
                <p:oleObj name="Equation" r:id="rId8" imgW="33655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350" y="3574526"/>
                        <a:ext cx="58721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54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33333" r="46667" b="52593"/>
          <a:stretch>
            <a:fillRect/>
          </a:stretch>
        </p:blipFill>
        <p:spPr bwMode="auto">
          <a:xfrm>
            <a:off x="6400800" y="6096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51111" r="46667" b="34075"/>
          <a:stretch>
            <a:fillRect/>
          </a:stretch>
        </p:blipFill>
        <p:spPr bwMode="auto">
          <a:xfrm>
            <a:off x="6553200" y="236220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8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4804"/>
            <a:ext cx="8229600" cy="1217612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Dihydrogen</a:t>
            </a: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Molecule: One more electron goes to bonding orbital</a:t>
            </a:r>
          </a:p>
        </p:txBody>
      </p:sp>
      <p:pic>
        <p:nvPicPr>
          <p:cNvPr id="21507" name="Picture 5" descr="H2_molecule_MO cont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30939"/>
            <a:ext cx="2755900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3610968" y="4288808"/>
            <a:ext cx="536624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6600"/>
                </a:solidFill>
                <a:latin typeface="Georgia"/>
                <a:cs typeface="Georgia"/>
              </a:rPr>
              <a:t>Increased stabilization: Stronger bond!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429000" y="1757363"/>
            <a:ext cx="5268912" cy="2492375"/>
            <a:chOff x="2057" y="1107"/>
            <a:chExt cx="3319" cy="1570"/>
          </a:xfrm>
        </p:grpSpPr>
        <p:pic>
          <p:nvPicPr>
            <p:cNvPr id="21512" name="Picture 7" descr="Hydrogen_molecule_MO Energie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" y="1107"/>
              <a:ext cx="3319" cy="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3" name="Text Box 8"/>
            <p:cNvSpPr txBox="1">
              <a:spLocks noChangeArrowheads="1"/>
            </p:cNvSpPr>
            <p:nvPr/>
          </p:nvSpPr>
          <p:spPr bwMode="auto">
            <a:xfrm>
              <a:off x="3484" y="1440"/>
              <a:ext cx="18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Georgia"/>
                  <a:cs typeface="Georgia"/>
                </a:rPr>
                <a:t>*</a:t>
              </a:r>
            </a:p>
          </p:txBody>
        </p:sp>
      </p:grpSp>
      <p:pic>
        <p:nvPicPr>
          <p:cNvPr id="9" name="Picture 10" descr="H2_MO_Exact_Energ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67" y="1506827"/>
            <a:ext cx="3143472" cy="437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2565779" y="4753968"/>
            <a:ext cx="6610378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Effective nuclear charge changes the absolute </a:t>
            </a:r>
          </a:p>
          <a:p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Energy levels and the </a:t>
            </a:r>
            <a:r>
              <a:rPr lang="en-US" sz="22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orbitals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!</a:t>
            </a:r>
          </a:p>
          <a:p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Matching of AO energies needed for LCAO-MO</a:t>
            </a:r>
          </a:p>
          <a:p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If energies are not close to each other, AOs would not interact to form </a:t>
            </a:r>
            <a:r>
              <a:rPr lang="en-US" sz="220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MOs.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01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Diatoms of First Row: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, 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,He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, He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5396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30454" t="13964" r="39290"/>
          <a:stretch/>
        </p:blipFill>
        <p:spPr bwMode="auto">
          <a:xfrm>
            <a:off x="7148601" y="220308"/>
            <a:ext cx="1995399" cy="32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32071" y="676403"/>
            <a:ext cx="521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74324"/>
              </p:ext>
            </p:extLst>
          </p:nvPr>
        </p:nvGraphicFramePr>
        <p:xfrm>
          <a:off x="0" y="3457308"/>
          <a:ext cx="9007607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12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No. of electrons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Electron </a:t>
                      </a:r>
                      <a:r>
                        <a:rPr lang="en-US" sz="2400" dirty="0" err="1">
                          <a:latin typeface="Georgia"/>
                          <a:cs typeface="Georgia"/>
                        </a:rPr>
                        <a:t>confign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length (</a:t>
                      </a:r>
                      <a:r>
                        <a:rPr lang="en-US" sz="2400" i="1" dirty="0">
                          <a:latin typeface="Georgia"/>
                          <a:cs typeface="Georgia"/>
                        </a:rPr>
                        <a:t>pm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Binding energy (kJ mol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09965" y="2807709"/>
            <a:ext cx="40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3267" y="2035973"/>
            <a:ext cx="4831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baseline="30000" dirty="0"/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4482" y="1532717"/>
            <a:ext cx="280198" cy="313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69872" y="2121710"/>
            <a:ext cx="5979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He</a:t>
            </a:r>
            <a:r>
              <a:rPr lang="en-US" baseline="-25000" dirty="0"/>
              <a:t>2</a:t>
            </a:r>
            <a:r>
              <a:rPr lang="en-US" baseline="30000" dirty="0"/>
              <a:t>+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67850" y="2306375"/>
            <a:ext cx="5766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9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2_HF_M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64" y="1015624"/>
            <a:ext cx="5379651" cy="418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749" y="-13604"/>
            <a:ext cx="653067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Matching of AO energies/symmetries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0" y="5565959"/>
            <a:ext cx="8991600" cy="110799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Due to large difference in energy of 1s(H) and 1s(F), </a:t>
            </a:r>
          </a:p>
          <a:p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 LCAO-MO for both 1S is not feasible in HF. 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Rather only 2Pz(F) 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[</a:t>
            </a:r>
            <a:r>
              <a:rPr lang="en-US" sz="22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NOT 2Px/y(F)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] 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and 1S(H) form a </a:t>
            </a:r>
            <a:r>
              <a:rPr lang="el-GR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σ</a:t>
            </a:r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-bond. 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0" y="4317250"/>
            <a:ext cx="89256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Georgia"/>
                <a:cs typeface="Georgia"/>
              </a:rPr>
              <a:t>Both symmetry and energy</a:t>
            </a:r>
          </a:p>
          <a:p>
            <a:r>
              <a:rPr lang="en-US" b="1" dirty="0">
                <a:latin typeface="Georgia"/>
                <a:cs typeface="Georgia"/>
              </a:rPr>
              <a:t>matching is required for MO</a:t>
            </a:r>
          </a:p>
          <a:p>
            <a:endParaRPr lang="en-US" b="1" dirty="0">
              <a:latin typeface="Georgia"/>
              <a:cs typeface="Georgia"/>
            </a:endParaRPr>
          </a:p>
          <a:p>
            <a:r>
              <a:rPr lang="en-US" b="1" dirty="0">
                <a:latin typeface="Georgia"/>
                <a:cs typeface="Georgia"/>
              </a:rPr>
              <a:t>Valence electrons are most important for bonding</a:t>
            </a:r>
          </a:p>
        </p:txBody>
      </p:sp>
      <p:pic>
        <p:nvPicPr>
          <p:cNvPr id="6" name="Picture 3" descr="Overlap"/>
          <p:cNvPicPr>
            <a:picLocks noChangeAspect="1" noChangeArrowheads="1"/>
          </p:cNvPicPr>
          <p:nvPr/>
        </p:nvPicPr>
        <p:blipFill>
          <a:blip r:embed="rId4" cstate="print"/>
          <a:srcRect l="70191" r="2163"/>
          <a:stretch>
            <a:fillRect/>
          </a:stretch>
        </p:blipFill>
        <p:spPr bwMode="auto">
          <a:xfrm>
            <a:off x="6714844" y="3144595"/>
            <a:ext cx="242915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Overlap"/>
          <p:cNvPicPr>
            <a:picLocks noChangeAspect="1" noChangeArrowheads="1"/>
          </p:cNvPicPr>
          <p:nvPr/>
        </p:nvPicPr>
        <p:blipFill>
          <a:blip r:embed="rId4" cstate="print"/>
          <a:srcRect l="49457" r="30796"/>
          <a:stretch>
            <a:fillRect/>
          </a:stretch>
        </p:blipFill>
        <p:spPr bwMode="auto">
          <a:xfrm>
            <a:off x="7171684" y="1266955"/>
            <a:ext cx="1753946" cy="169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43301" y="1208969"/>
            <a:ext cx="763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S=0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1678" y="4527651"/>
            <a:ext cx="763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S&gt;0</a:t>
            </a:r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355510"/>
              </p:ext>
            </p:extLst>
          </p:nvPr>
        </p:nvGraphicFramePr>
        <p:xfrm>
          <a:off x="2797792" y="686589"/>
          <a:ext cx="2292824" cy="5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6" name="Formel" r:id="rId5" imgW="990170" imgH="241195" progId="Equation.3">
                  <p:embed/>
                </p:oleObj>
              </mc:Choice>
              <mc:Fallback>
                <p:oleObj name="Formel" r:id="rId5" imgW="990170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792" y="686589"/>
                        <a:ext cx="2292824" cy="56012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09901" y="1859508"/>
            <a:ext cx="1151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P</a:t>
            </a:r>
            <a:r>
              <a:rPr lang="en-US" sz="2200" b="1" baseline="-25000" dirty="0">
                <a:latin typeface="Georgia"/>
                <a:cs typeface="Georgia"/>
              </a:rPr>
              <a:t>X/Y </a:t>
            </a:r>
            <a:r>
              <a:rPr lang="en-US" sz="2200" b="1" dirty="0">
                <a:latin typeface="Georgia"/>
                <a:cs typeface="Georgia"/>
              </a:rPr>
              <a:t>+s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304964" y="595953"/>
            <a:ext cx="1219200" cy="430887"/>
            <a:chOff x="3276600" y="3859887"/>
            <a:chExt cx="1219200" cy="43088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276600" y="4240887"/>
              <a:ext cx="1219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52800" y="3859887"/>
              <a:ext cx="9490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Georgia"/>
                  <a:cs typeface="Georgia"/>
                </a:rPr>
                <a:t>Z-axis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71146" y="2952311"/>
            <a:ext cx="978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P</a:t>
            </a:r>
            <a:r>
              <a:rPr lang="en-US" sz="2200" b="1" baseline="-25000" dirty="0">
                <a:latin typeface="Georgia"/>
                <a:cs typeface="Georgia"/>
              </a:rPr>
              <a:t>Z </a:t>
            </a:r>
            <a:r>
              <a:rPr lang="en-US" sz="2200" b="1" dirty="0">
                <a:latin typeface="Georgia"/>
                <a:cs typeface="Georgia"/>
              </a:rPr>
              <a:t>+ s</a:t>
            </a:r>
          </a:p>
        </p:txBody>
      </p:sp>
    </p:spTree>
    <p:extLst>
      <p:ext uri="{BB962C8B-B14F-4D97-AF65-F5344CB8AC3E}">
        <p14:creationId xmlns:p14="http://schemas.microsoft.com/office/powerpoint/2010/main" val="23030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8" grpId="0"/>
      <p:bldP spid="9" grpId="0"/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838200"/>
            <a:ext cx="5554028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Matching of AO energies for MO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568771"/>
            <a:ext cx="80010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Due to large difference in energy of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(H)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(F), LCAO-MO for both 1s is not feasible in HF. 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Rather,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(F)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(H) form a sigma bond.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962400"/>
            <a:ext cx="52578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Both symmetry and energy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Matching is required for MO.</a:t>
            </a:r>
          </a:p>
          <a:p>
            <a:pPr defTabSz="914400"/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Valence electrons are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254676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0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035598"/>
              </p:ext>
            </p:extLst>
          </p:nvPr>
        </p:nvGraphicFramePr>
        <p:xfrm>
          <a:off x="4864100" y="571500"/>
          <a:ext cx="3630613" cy="579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Formel" r:id="rId3" imgW="1816100" imgH="2895600" progId="Equation.3">
                  <p:embed/>
                </p:oleObj>
              </mc:Choice>
              <mc:Fallback>
                <p:oleObj name="Formel" r:id="rId3" imgW="1816100" imgH="289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71500"/>
                        <a:ext cx="3630613" cy="579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5" cstate="print"/>
          <a:srcRect l="60382" t="19105" r="4320" b="53565"/>
          <a:stretch>
            <a:fillRect/>
          </a:stretch>
        </p:blipFill>
        <p:spPr>
          <a:xfrm>
            <a:off x="381000" y="990600"/>
            <a:ext cx="1813533" cy="1226814"/>
          </a:xfrm>
          <a:prstGeom prst="rect">
            <a:avLst/>
          </a:prstGeom>
        </p:spPr>
      </p:pic>
      <p:pic>
        <p:nvPicPr>
          <p:cNvPr id="11" name="Picture 10" descr="image010x1.gif"/>
          <p:cNvPicPr>
            <a:picLocks noChangeAspect="1"/>
          </p:cNvPicPr>
          <p:nvPr/>
        </p:nvPicPr>
        <p:blipFill>
          <a:blip r:embed="rId6" cstate="print"/>
          <a:srcRect l="30555" t="33520" r="29167" b="32023"/>
          <a:stretch>
            <a:fillRect/>
          </a:stretch>
        </p:blipFill>
        <p:spPr>
          <a:xfrm>
            <a:off x="2743200" y="990600"/>
            <a:ext cx="1546868" cy="1226823"/>
          </a:xfrm>
          <a:prstGeom prst="rect">
            <a:avLst/>
          </a:prstGeom>
        </p:spPr>
      </p:pic>
      <p:pic>
        <p:nvPicPr>
          <p:cNvPr id="12" name="Picture 11" descr="Screen shot 2010-10-29 at 10.26.59.png"/>
          <p:cNvPicPr>
            <a:picLocks noChangeAspect="1"/>
          </p:cNvPicPr>
          <p:nvPr/>
        </p:nvPicPr>
        <p:blipFill>
          <a:blip r:embed="rId5" cstate="print"/>
          <a:srcRect l="58306" t="69012" r="2243" b="6034"/>
          <a:stretch>
            <a:fillRect/>
          </a:stretch>
        </p:blipFill>
        <p:spPr>
          <a:xfrm>
            <a:off x="525793" y="4648200"/>
            <a:ext cx="2026905" cy="1120158"/>
          </a:xfrm>
          <a:prstGeom prst="rect">
            <a:avLst/>
          </a:prstGeom>
        </p:spPr>
      </p:pic>
      <p:pic>
        <p:nvPicPr>
          <p:cNvPr id="13" name="Picture 12" descr="image010x.gif"/>
          <p:cNvPicPr>
            <a:picLocks noChangeAspect="1"/>
          </p:cNvPicPr>
          <p:nvPr/>
        </p:nvPicPr>
        <p:blipFill>
          <a:blip r:embed="rId7" cstate="print"/>
          <a:srcRect l="26389" t="33521" r="27778" b="35019"/>
          <a:stretch>
            <a:fillRect/>
          </a:stretch>
        </p:blipFill>
        <p:spPr>
          <a:xfrm>
            <a:off x="2811793" y="4572000"/>
            <a:ext cx="1760207" cy="1120116"/>
          </a:xfrm>
          <a:prstGeom prst="rect">
            <a:avLst/>
          </a:prstGeom>
        </p:spPr>
      </p:pic>
      <p:pic>
        <p:nvPicPr>
          <p:cNvPr id="8" name="Picture 7" descr="img97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" y="2743200"/>
            <a:ext cx="2609850" cy="14382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81219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399" y="156957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2</a:t>
            </a:r>
            <a:r>
              <a:rPr lang="en-US" sz="24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Homo-Diatomic Molecules 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3617" y="54102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The orbital energies of the two approaching atoms are identical before they start interacting to form a BOND</a:t>
            </a:r>
          </a:p>
        </p:txBody>
      </p:sp>
    </p:spTree>
    <p:extLst>
      <p:ext uri="{BB962C8B-B14F-4D97-AF65-F5344CB8AC3E}">
        <p14:creationId xmlns:p14="http://schemas.microsoft.com/office/powerpoint/2010/main" val="366713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927" y="156958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First-Row Homo-Diatomic Molecules 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7155" y="53263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37155" y="433974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33575" y="487100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3790" y="487100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723790" y="433974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33575" y="433974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37155" y="40361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37155" y="304952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33575" y="3580790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23790" y="3580790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723790" y="3049525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433575" y="3049525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37155" y="274594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7155" y="17593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33575" y="229057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23790" y="229057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723790" y="175931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33575" y="175931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37155" y="25182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7155" y="259415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37155" y="1924748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7155" y="2000643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434185" y="1951630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693771" y="2296592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723790" y="1951630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20924" y="2255649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0700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64542" y="4646467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75910" y="3353105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64542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64840" y="4960548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922463" y="4263845"/>
            <a:ext cx="649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64840" y="3652208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4840" y="2932686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64840" y="2607803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4840" y="1379835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3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9404" y="2167743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64840" y="1876149"/>
            <a:ext cx="631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*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0100" y="57150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The interaction between the energy and symmetry matched orbitals leads to various types of BONDs</a:t>
            </a:r>
          </a:p>
        </p:txBody>
      </p:sp>
    </p:spTree>
    <p:extLst>
      <p:ext uri="{BB962C8B-B14F-4D97-AF65-F5344CB8AC3E}">
        <p14:creationId xmlns:p14="http://schemas.microsoft.com/office/powerpoint/2010/main" val="180475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2800350" cy="454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19200"/>
            <a:ext cx="2819400" cy="461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7077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Energies of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Dinitrogen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(N</a:t>
            </a:r>
            <a:r>
              <a:rPr lang="en-US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)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6172200"/>
            <a:ext cx="62484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Experiments tell us this picture is incorrect!</a:t>
            </a:r>
          </a:p>
        </p:txBody>
      </p:sp>
    </p:spTree>
    <p:extLst>
      <p:ext uri="{BB962C8B-B14F-4D97-AF65-F5344CB8AC3E}">
        <p14:creationId xmlns:p14="http://schemas.microsoft.com/office/powerpoint/2010/main" val="268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N2_MO_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6704013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-42421" y="69564"/>
            <a:ext cx="675056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Actual MO and Energy Diagram for N</a:t>
            </a:r>
            <a:r>
              <a:rPr lang="en-US" sz="3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endParaRPr 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01958" y="5629700"/>
            <a:ext cx="88617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Mixing of 2S and 2P</a:t>
            </a:r>
            <a:r>
              <a:rPr lang="en-US" sz="24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z</a:t>
            </a: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orbital </a:t>
            </a: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anose="05000000000000000000" pitchFamily="2" charset="2"/>
              </a:rPr>
              <a:t> due to </a:t>
            </a: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small energy gap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2s and 2p</a:t>
            </a:r>
            <a:r>
              <a:rPr lang="en-US" sz="240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z</a:t>
            </a:r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electrons feels not so different </a:t>
            </a:r>
            <a:r>
              <a:rPr lang="en-US" sz="24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Z</a:t>
            </a:r>
            <a:r>
              <a:rPr lang="en-US" sz="2800" baseline="-25000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eff</a:t>
            </a:r>
            <a:endParaRPr lang="en-US" sz="2800" baseline="-250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b="12065"/>
          <a:stretch>
            <a:fillRect/>
          </a:stretch>
        </p:blipFill>
        <p:spPr bwMode="auto">
          <a:xfrm>
            <a:off x="6474638" y="1136498"/>
            <a:ext cx="279366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514279" y="838200"/>
            <a:ext cx="285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Nature 2004  </a:t>
            </a:r>
            <a:r>
              <a:rPr lang="en-US" dirty="0" err="1">
                <a:latin typeface="Georgia"/>
                <a:cs typeface="Georgia"/>
              </a:rPr>
              <a:t>vol</a:t>
            </a:r>
            <a:r>
              <a:rPr lang="en-US" dirty="0">
                <a:latin typeface="Georgia"/>
                <a:cs typeface="Georgia"/>
              </a:rPr>
              <a:t> 432,867</a:t>
            </a:r>
          </a:p>
        </p:txBody>
      </p:sp>
    </p:spTree>
    <p:extLst>
      <p:ext uri="{BB962C8B-B14F-4D97-AF65-F5344CB8AC3E}">
        <p14:creationId xmlns:p14="http://schemas.microsoft.com/office/powerpoint/2010/main" val="1642196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4862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2</a:t>
            </a:r>
            <a:r>
              <a:rPr lang="en-US" sz="24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Homo-Diatomic Molecules 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43851" y="3268377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24745" y="3191872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The 2s and 2p orbitals are degenerate in Hydrogen. However in the many electron atoms these two sets of orbitals are no longer degenerate.</a:t>
            </a:r>
          </a:p>
        </p:txBody>
      </p:sp>
    </p:spTree>
    <p:extLst>
      <p:ext uri="{BB962C8B-B14F-4D97-AF65-F5344CB8AC3E}">
        <p14:creationId xmlns:p14="http://schemas.microsoft.com/office/powerpoint/2010/main" val="126199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6958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 in 2</a:t>
            </a:r>
            <a:r>
              <a:rPr lang="en-US" sz="2400" b="1" baseline="30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nd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Row Homo-Diatomic Molecules 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1s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569286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940257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The difference in the energies of the 2s and 2p orbitals increases along the period. Its is minimum for Li and maximum for Ne</a:t>
            </a:r>
          </a:p>
        </p:txBody>
      </p:sp>
    </p:spTree>
    <p:extLst>
      <p:ext uri="{BB962C8B-B14F-4D97-AF65-F5344CB8AC3E}">
        <p14:creationId xmlns:p14="http://schemas.microsoft.com/office/powerpoint/2010/main" val="267150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0983" y="883920"/>
            <a:ext cx="7101840" cy="391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924" y="241344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Energies of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Dinitrogen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029200"/>
            <a:ext cx="8763000" cy="132343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Mixing of 2s and 2p orbital occur because of small energy gap between them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2s and 2p electrons feels not so different nuclear charge. </a:t>
            </a:r>
          </a:p>
          <a:p>
            <a:pPr defTabSz="914400"/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Note how the MO of 2s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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have p-type looks, while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-levels are clean</a:t>
            </a:r>
          </a:p>
        </p:txBody>
      </p:sp>
    </p:spTree>
    <p:extLst>
      <p:ext uri="{BB962C8B-B14F-4D97-AF65-F5344CB8AC3E}">
        <p14:creationId xmlns:p14="http://schemas.microsoft.com/office/powerpoint/2010/main" val="296444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iatomics_MO_S-P_Mix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8900" y="1161192"/>
            <a:ext cx="621665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914115" y="36935"/>
            <a:ext cx="528954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S-P Mixing in Atomic Orbitals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07552" y="5966005"/>
            <a:ext cx="9174306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2S and 2P AOs MIX due to less energy gap 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  <a:sym typeface="Wingdings" pitchFamily="2" charset="2"/>
              </a:rPr>
              <a:t> 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2s and 2p e feels</a:t>
            </a:r>
          </a:p>
          <a:p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not so different </a:t>
            </a:r>
            <a:r>
              <a:rPr lang="en-US" sz="2200" b="1" dirty="0" err="1">
                <a:solidFill>
                  <a:srgbClr val="C00000"/>
                </a:solidFill>
                <a:latin typeface="Georgia"/>
                <a:cs typeface="Georgia"/>
              </a:rPr>
              <a:t>Z</a:t>
            </a:r>
            <a:r>
              <a:rPr lang="en-US" sz="2200" b="1" baseline="-25000" dirty="0" err="1">
                <a:solidFill>
                  <a:srgbClr val="C00000"/>
                </a:solidFill>
                <a:latin typeface="Georgia"/>
                <a:cs typeface="Georgia"/>
              </a:rPr>
              <a:t>eff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. </a:t>
            </a:r>
            <a:r>
              <a:rPr lang="en-US" sz="2400" b="1" dirty="0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 Mixed states can form MOs</a:t>
            </a:r>
            <a:endParaRPr lang="en-US" sz="2400" b="1" dirty="0">
              <a:solidFill>
                <a:srgbClr val="0000CC"/>
              </a:solidFill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1251679"/>
            <a:ext cx="1828800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2608992"/>
            <a:ext cx="43434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graphicFrame>
        <p:nvGraphicFramePr>
          <p:cNvPr id="93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183302"/>
              </p:ext>
            </p:extLst>
          </p:nvPr>
        </p:nvGraphicFramePr>
        <p:xfrm>
          <a:off x="109435" y="861306"/>
          <a:ext cx="3130824" cy="639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7" name="Formel" r:id="rId4" imgW="1307532" imgH="266584" progId="Equation.3">
                  <p:embed/>
                </p:oleObj>
              </mc:Choice>
              <mc:Fallback>
                <p:oleObj name="Formel" r:id="rId4" imgW="1307532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35" y="861306"/>
                        <a:ext cx="3130824" cy="639948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00549" y="764271"/>
            <a:ext cx="30139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C1 and C2 not equal – </a:t>
            </a:r>
          </a:p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In the mix orbital:</a:t>
            </a:r>
          </a:p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S and P</a:t>
            </a:r>
            <a:r>
              <a:rPr lang="en-US" sz="2200" baseline="-25000" dirty="0">
                <a:solidFill>
                  <a:srgbClr val="000099"/>
                </a:solidFill>
                <a:latin typeface="Georgia"/>
                <a:cs typeface="Georgia"/>
              </a:rPr>
              <a:t>Z</a:t>
            </a:r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 </a:t>
            </a:r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</a:t>
            </a:r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different</a:t>
            </a:r>
          </a:p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16757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555" y="838200"/>
            <a:ext cx="6107430" cy="464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505271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Mixing of 2s and 2p orbital occur because of small energy gap between them 2s and 2p electrons feels not so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2399854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" y="1143001"/>
            <a:ext cx="23736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6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525494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257800"/>
            <a:ext cx="77724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paramagnetic. This can only happen if the two electrons with parallel spin are placed in the degenerate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-orbitals and if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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orbitals are energetically lower  than the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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90" y="3348335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Incorrect!</a:t>
            </a:r>
          </a:p>
        </p:txBody>
      </p:sp>
    </p:spTree>
    <p:extLst>
      <p:ext uri="{BB962C8B-B14F-4D97-AF65-F5344CB8AC3E}">
        <p14:creationId xmlns:p14="http://schemas.microsoft.com/office/powerpoint/2010/main" val="343697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56809"/>
              </p:ext>
            </p:extLst>
          </p:nvPr>
        </p:nvGraphicFramePr>
        <p:xfrm>
          <a:off x="2545705" y="1436642"/>
          <a:ext cx="2722064" cy="2520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Formel" r:id="rId3" imgW="1180588" imgH="1091726" progId="Equation.3">
                  <p:embed/>
                </p:oleObj>
              </mc:Choice>
              <mc:Fallback>
                <p:oleObj name="Formel" r:id="rId3" imgW="1180588" imgH="10917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705" y="1436642"/>
                        <a:ext cx="2722064" cy="252050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1845733" y="636198"/>
            <a:ext cx="561896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27376" y="13914"/>
            <a:ext cx="90556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Bonding/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Antibonding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energy is f(R</a:t>
            </a:r>
            <a:r>
              <a:rPr lang="en-US" sz="4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)</a:t>
            </a:r>
            <a:endParaRPr lang="en-US" sz="40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26630" name="Picture 6" descr="img97.jpe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572000"/>
            <a:ext cx="3790950" cy="20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015552" y="729018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99"/>
                </a:solidFill>
                <a:latin typeface="Comic Sans MS" pitchFamily="66" charset="0"/>
              </a:rPr>
              <a:t>H</a:t>
            </a:r>
            <a:r>
              <a:rPr lang="en-US" sz="4000" b="1" baseline="-25000" dirty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4000" b="1" baseline="30000" dirty="0">
                <a:solidFill>
                  <a:srgbClr val="000099"/>
                </a:solidFill>
                <a:latin typeface="Comic Sans MS" pitchFamily="66" charset="0"/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7854" y="5750004"/>
            <a:ext cx="5096267" cy="110799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Textbook pictures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 Represents 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energies of bonding and anti-bonding 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levels at equilibrium R</a:t>
            </a:r>
            <a:r>
              <a:rPr lang="en-US" sz="22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990600"/>
            <a:ext cx="29322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S = f(R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endParaRPr lang="en-US" sz="2800" b="1" dirty="0">
              <a:solidFill>
                <a:srgbClr val="0000CC"/>
              </a:solidFill>
              <a:latin typeface="Comic Sans MS" pitchFamily="66" charset="0"/>
            </a:endParaRPr>
          </a:p>
          <a:p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ii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 = </a:t>
            </a:r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ii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ij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 = </a:t>
            </a:r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ij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endParaRPr lang="en-US" sz="2800" b="1" dirty="0">
              <a:solidFill>
                <a:srgbClr val="0000CC"/>
              </a:solidFill>
              <a:latin typeface="Comic Sans MS" pitchFamily="66" charset="0"/>
            </a:endParaRPr>
          </a:p>
          <a:p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Energy = E(R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68532" y="632725"/>
            <a:ext cx="45719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27854" y="4436795"/>
            <a:ext cx="5331909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Calculate energies as a function</a:t>
            </a:r>
          </a:p>
          <a:p>
            <a:pPr algn="ctr"/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Of internuclear separation, R</a:t>
            </a:r>
            <a:r>
              <a:rPr lang="en-US" sz="2400" baseline="-250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 bound state and an unbound state</a:t>
            </a:r>
          </a:p>
        </p:txBody>
      </p:sp>
      <p:sp>
        <p:nvSpPr>
          <p:cNvPr id="13" name="Oval 12"/>
          <p:cNvSpPr/>
          <p:nvPr/>
        </p:nvSpPr>
        <p:spPr>
          <a:xfrm>
            <a:off x="1266825" y="4171951"/>
            <a:ext cx="1238250" cy="2514599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0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4936" y="1524000"/>
            <a:ext cx="6354128" cy="34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40305" y="26758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 diagram of F</a:t>
            </a:r>
            <a:r>
              <a:rPr lang="en-US" sz="2400" b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No s-p Mixing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5288340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No Mixing of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because of higher energy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Gap between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levels in Oxygen and Fluorine!</a:t>
            </a:r>
          </a:p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electrons feels very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63171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-177418" y="-152400"/>
            <a:ext cx="9485194" cy="1106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 Energy Diagram (Homo-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Diatomics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659970"/>
            <a:ext cx="9156879" cy="110799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Bond Order = 0.5 x (bonding electrons -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antibonding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electrons)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Bond order = 0 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 molecular can not exist – No bond formation</a:t>
            </a:r>
          </a:p>
          <a:p>
            <a:pPr algn="ctr"/>
            <a:r>
              <a:rPr lang="en-US" sz="22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Bond order higher  stronger bond, shorter bond length</a:t>
            </a:r>
            <a:endParaRPr lang="en-US" sz="22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r="37171"/>
          <a:stretch>
            <a:fillRect/>
          </a:stretch>
        </p:blipFill>
        <p:spPr bwMode="auto">
          <a:xfrm>
            <a:off x="2990846" y="1007879"/>
            <a:ext cx="3705257" cy="439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22" t="4267" r="5133" b="-597"/>
          <a:stretch/>
        </p:blipFill>
        <p:spPr bwMode="auto">
          <a:xfrm>
            <a:off x="2268830" y="930569"/>
            <a:ext cx="4653833" cy="44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8712" r="6142"/>
          <a:stretch/>
        </p:blipFill>
        <p:spPr bwMode="auto">
          <a:xfrm>
            <a:off x="38636" y="891417"/>
            <a:ext cx="2163651" cy="42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2043" r="5799"/>
          <a:stretch/>
        </p:blipFill>
        <p:spPr bwMode="auto">
          <a:xfrm>
            <a:off x="7018986" y="891417"/>
            <a:ext cx="2137893" cy="425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42763" y="5094763"/>
            <a:ext cx="15240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Georgia"/>
                <a:cs typeface="Georgia"/>
              </a:rPr>
              <a:t>Upto</a:t>
            </a:r>
            <a:r>
              <a:rPr lang="en-US" sz="2400" dirty="0">
                <a:solidFill>
                  <a:schemeClr val="tx1"/>
                </a:solidFill>
                <a:latin typeface="Georgia"/>
                <a:cs typeface="Georgia"/>
              </a:rPr>
              <a:t> N</a:t>
            </a:r>
            <a:r>
              <a:rPr lang="en-US" sz="2400" baseline="-25000" dirty="0">
                <a:solidFill>
                  <a:schemeClr val="tx1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1632" y="5050680"/>
            <a:ext cx="17526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/>
                <a:cs typeface="Georgia"/>
              </a:rPr>
              <a:t>Beyond N</a:t>
            </a:r>
            <a:r>
              <a:rPr lang="en-US" sz="2400" baseline="-25000" dirty="0">
                <a:solidFill>
                  <a:schemeClr val="tx1"/>
                </a:solidFill>
                <a:latin typeface="Georgia"/>
                <a:cs typeface="Georgia"/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923112" y="2614412"/>
            <a:ext cx="1450109" cy="12878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640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2-mol-ion-largedist_bonding.bmp"/>
          <p:cNvPicPr>
            <a:picLocks noChangeAspect="1"/>
          </p:cNvPicPr>
          <p:nvPr/>
        </p:nvPicPr>
        <p:blipFill>
          <a:blip r:embed="rId2" cstate="print"/>
          <a:srcRect t="7500"/>
          <a:stretch>
            <a:fillRect/>
          </a:stretch>
        </p:blipFill>
        <p:spPr>
          <a:xfrm>
            <a:off x="304800" y="838200"/>
            <a:ext cx="4085336" cy="2743200"/>
          </a:xfrm>
          <a:prstGeom prst="rect">
            <a:avLst/>
          </a:prstGeom>
        </p:spPr>
      </p:pic>
      <p:pic>
        <p:nvPicPr>
          <p:cNvPr id="3" name="Picture 2" descr="H2-mol-ion-small_dist_bonding.bmp"/>
          <p:cNvPicPr>
            <a:picLocks noChangeAspect="1"/>
          </p:cNvPicPr>
          <p:nvPr/>
        </p:nvPicPr>
        <p:blipFill>
          <a:blip r:embed="rId3" cstate="print"/>
          <a:srcRect l="8759" t="12408" r="8034"/>
          <a:stretch>
            <a:fillRect/>
          </a:stretch>
        </p:blipFill>
        <p:spPr>
          <a:xfrm>
            <a:off x="4572000" y="838200"/>
            <a:ext cx="4009292" cy="2743200"/>
          </a:xfrm>
          <a:prstGeom prst="rect">
            <a:avLst/>
          </a:prstGeom>
        </p:spPr>
      </p:pic>
      <p:pic>
        <p:nvPicPr>
          <p:cNvPr id="4" name="Picture 3" descr="H2-mol-ion-largedist_antibonding.bmp"/>
          <p:cNvPicPr>
            <a:picLocks noChangeAspect="1"/>
          </p:cNvPicPr>
          <p:nvPr/>
        </p:nvPicPr>
        <p:blipFill>
          <a:blip r:embed="rId4" cstate="print"/>
          <a:srcRect t="5312"/>
          <a:stretch>
            <a:fillRect/>
          </a:stretch>
        </p:blipFill>
        <p:spPr>
          <a:xfrm>
            <a:off x="267467" y="3810000"/>
            <a:ext cx="4075933" cy="2743200"/>
          </a:xfrm>
          <a:prstGeom prst="rect">
            <a:avLst/>
          </a:prstGeom>
        </p:spPr>
      </p:pic>
      <p:pic>
        <p:nvPicPr>
          <p:cNvPr id="5" name="Picture 4" descr="H2-mol-ion-small_dist_antibonding.bmp"/>
          <p:cNvPicPr>
            <a:picLocks noChangeAspect="1"/>
          </p:cNvPicPr>
          <p:nvPr/>
        </p:nvPicPr>
        <p:blipFill>
          <a:blip r:embed="rId5" cstate="print"/>
          <a:srcRect l="9524" t="11790" r="11905"/>
          <a:stretch>
            <a:fillRect/>
          </a:stretch>
        </p:blipFill>
        <p:spPr>
          <a:xfrm>
            <a:off x="4525499" y="3810000"/>
            <a:ext cx="4008901" cy="27432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000" y="-13648"/>
            <a:ext cx="9132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Electron Densities and Energy: f(R</a:t>
            </a:r>
            <a:r>
              <a:rPr lang="en-US" sz="4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979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62434" r="39167" b="11111"/>
          <a:stretch>
            <a:fillRect/>
          </a:stretch>
        </p:blipFill>
        <p:spPr bwMode="auto">
          <a:xfrm>
            <a:off x="4572000" y="3985242"/>
            <a:ext cx="2506937" cy="190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3" cstate="print"/>
          <a:srcRect t="48237"/>
          <a:stretch>
            <a:fillRect/>
          </a:stretch>
        </p:blipFill>
        <p:spPr bwMode="auto">
          <a:xfrm>
            <a:off x="6963727" y="3756642"/>
            <a:ext cx="2180273" cy="21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04800" y="1981200"/>
            <a:ext cx="1813533" cy="1226814"/>
          </a:xfrm>
          <a:prstGeom prst="rect">
            <a:avLst/>
          </a:prstGeom>
        </p:spPr>
      </p:pic>
      <p:pic>
        <p:nvPicPr>
          <p:cNvPr id="6" name="Picture 5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381000" y="5257800"/>
            <a:ext cx="2026905" cy="1120158"/>
          </a:xfrm>
          <a:prstGeom prst="rect">
            <a:avLst/>
          </a:prstGeom>
        </p:spPr>
      </p:pic>
      <p:pic>
        <p:nvPicPr>
          <p:cNvPr id="8" name="Picture 7" descr="image044.gif"/>
          <p:cNvPicPr>
            <a:picLocks noChangeAspect="1"/>
          </p:cNvPicPr>
          <p:nvPr/>
        </p:nvPicPr>
        <p:blipFill>
          <a:blip r:embed="rId5" cstate="print"/>
          <a:srcRect l="8869" t="77174" r="69845" b="13044"/>
          <a:stretch>
            <a:fillRect/>
          </a:stretch>
        </p:blipFill>
        <p:spPr>
          <a:xfrm>
            <a:off x="228600" y="1066800"/>
            <a:ext cx="1828800" cy="685784"/>
          </a:xfrm>
          <a:prstGeom prst="rect">
            <a:avLst/>
          </a:prstGeom>
        </p:spPr>
      </p:pic>
      <p:pic>
        <p:nvPicPr>
          <p:cNvPr id="9" name="Picture 8" descr="image044.gif"/>
          <p:cNvPicPr>
            <a:picLocks noChangeAspect="1"/>
          </p:cNvPicPr>
          <p:nvPr/>
        </p:nvPicPr>
        <p:blipFill>
          <a:blip r:embed="rId5" cstate="print"/>
          <a:srcRect l="57649" t="77174" r="29047" b="13044"/>
          <a:stretch>
            <a:fillRect/>
          </a:stretch>
        </p:blipFill>
        <p:spPr>
          <a:xfrm>
            <a:off x="2514600" y="1066800"/>
            <a:ext cx="1143000" cy="68578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828800" y="1447800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29630" r="39167" b="37566"/>
          <a:stretch>
            <a:fillRect/>
          </a:stretch>
        </p:blipFill>
        <p:spPr bwMode="auto">
          <a:xfrm>
            <a:off x="4267200" y="685800"/>
            <a:ext cx="25069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 b="46197"/>
          <a:stretch>
            <a:fillRect/>
          </a:stretch>
        </p:blipFill>
        <p:spPr bwMode="auto">
          <a:xfrm>
            <a:off x="6553200" y="762000"/>
            <a:ext cx="218027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mage044.gif"/>
          <p:cNvPicPr>
            <a:picLocks noChangeAspect="1"/>
          </p:cNvPicPr>
          <p:nvPr/>
        </p:nvPicPr>
        <p:blipFill>
          <a:blip r:embed="rId5" cstate="print"/>
          <a:srcRect l="10643" t="67391" r="71619" b="23913"/>
          <a:stretch>
            <a:fillRect/>
          </a:stretch>
        </p:blipFill>
        <p:spPr>
          <a:xfrm>
            <a:off x="381000" y="4290042"/>
            <a:ext cx="1524000" cy="609600"/>
          </a:xfrm>
          <a:prstGeom prst="rect">
            <a:avLst/>
          </a:prstGeom>
        </p:spPr>
      </p:pic>
      <p:pic>
        <p:nvPicPr>
          <p:cNvPr id="17" name="Picture 16" descr="image044.gif"/>
          <p:cNvPicPr>
            <a:picLocks noChangeAspect="1"/>
          </p:cNvPicPr>
          <p:nvPr/>
        </p:nvPicPr>
        <p:blipFill>
          <a:blip r:embed="rId5" cstate="print"/>
          <a:srcRect l="57649" t="67391" r="28160" b="23913"/>
          <a:stretch>
            <a:fillRect/>
          </a:stretch>
        </p:blipFill>
        <p:spPr>
          <a:xfrm>
            <a:off x="2667000" y="4366242"/>
            <a:ext cx="1219200" cy="6096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05000" y="4671042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H2plusWavefunctions.gif"/>
          <p:cNvPicPr>
            <a:picLocks noChangeAspect="1"/>
          </p:cNvPicPr>
          <p:nvPr/>
        </p:nvPicPr>
        <p:blipFill>
          <a:blip r:embed="rId6" cstate="print"/>
          <a:srcRect r="53623" b="69043"/>
          <a:stretch>
            <a:fillRect/>
          </a:stretch>
        </p:blipFill>
        <p:spPr>
          <a:xfrm>
            <a:off x="2438392" y="2057400"/>
            <a:ext cx="2133608" cy="1013452"/>
          </a:xfrm>
          <a:prstGeom prst="rect">
            <a:avLst/>
          </a:prstGeom>
        </p:spPr>
      </p:pic>
      <p:pic>
        <p:nvPicPr>
          <p:cNvPr id="20" name="Picture 19" descr="H2plusWavefunctions.gif"/>
          <p:cNvPicPr>
            <a:picLocks noChangeAspect="1"/>
          </p:cNvPicPr>
          <p:nvPr/>
        </p:nvPicPr>
        <p:blipFill>
          <a:blip r:embed="rId6" cstate="print"/>
          <a:srcRect l="52174" b="51120"/>
          <a:stretch>
            <a:fillRect/>
          </a:stretch>
        </p:blipFill>
        <p:spPr>
          <a:xfrm>
            <a:off x="2743200" y="5168894"/>
            <a:ext cx="2200271" cy="16002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238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Sigma Bonding with 1s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P_pi_bonding_antibonding_orbit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5042" y="3276600"/>
            <a:ext cx="6989358" cy="361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 descr="Pz_sigma_bonding_antibon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09" y="609600"/>
            <a:ext cx="8343591" cy="265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0" y="3200400"/>
            <a:ext cx="61529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eorgia"/>
                <a:cs typeface="Georgia"/>
              </a:rPr>
              <a:t>Note the signs, symmetries and nodes</a:t>
            </a:r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auto">
          <a:xfrm>
            <a:off x="0" y="-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LCAO of p-</a:t>
            </a:r>
            <a:r>
              <a:rPr lang="en-US" sz="4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orbitals</a:t>
            </a: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: </a:t>
            </a:r>
            <a:r>
              <a:rPr lang="el-GR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σ</a:t>
            </a: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- and </a:t>
            </a:r>
            <a:r>
              <a:rPr lang="el-GR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π</a:t>
            </a: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- bonds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46509" y="4306089"/>
            <a:ext cx="1455365" cy="1779195"/>
            <a:chOff x="4346509" y="4306089"/>
            <a:chExt cx="1455365" cy="1779195"/>
          </a:xfrm>
        </p:grpSpPr>
        <p:sp>
          <p:nvSpPr>
            <p:cNvPr id="7" name="Rounded Rectangle 6"/>
            <p:cNvSpPr/>
            <p:nvPr/>
          </p:nvSpPr>
          <p:spPr>
            <a:xfrm rot="20247257">
              <a:off x="4346509" y="4306089"/>
              <a:ext cx="14478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 rot="1205027">
              <a:off x="4354074" y="5780484"/>
              <a:ext cx="14478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35086" y="1174373"/>
            <a:ext cx="1546992" cy="1674198"/>
            <a:chOff x="4335086" y="1174373"/>
            <a:chExt cx="1546992" cy="1674198"/>
          </a:xfrm>
        </p:grpSpPr>
        <p:sp>
          <p:nvSpPr>
            <p:cNvPr id="6" name="Rounded Rectangle 5"/>
            <p:cNvSpPr/>
            <p:nvPr/>
          </p:nvSpPr>
          <p:spPr>
            <a:xfrm rot="20691628">
              <a:off x="4434278" y="1174373"/>
              <a:ext cx="14478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 rot="896899">
              <a:off x="4335086" y="2543771"/>
              <a:ext cx="14478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10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uple picture bond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21" y="0"/>
            <a:ext cx="9184821" cy="6858000"/>
          </a:xfrm>
          <a:prstGeom prst="rect">
            <a:avLst/>
          </a:prstGeom>
        </p:spPr>
      </p:pic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4666"/>
            <a:ext cx="9144000" cy="1676400"/>
          </a:xfrm>
        </p:spPr>
        <p:txBody>
          <a:bodyPr>
            <a:noAutofit/>
          </a:bodyPr>
          <a:lstStyle/>
          <a:p>
            <a:r>
              <a:rPr lang="en-US" sz="4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Electronic Structure:</a:t>
            </a:r>
            <a:br>
              <a:rPr lang="en-US" sz="4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</a:br>
            <a:r>
              <a:rPr lang="en-US" sz="4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</a:t>
            </a:r>
            <a:r>
              <a:rPr lang="en-US" sz="6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5400" y="5252332"/>
            <a:ext cx="7086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Chemical Bond Formation:</a:t>
            </a:r>
          </a:p>
          <a:p>
            <a:pPr algn="ctr"/>
            <a:r>
              <a:rPr lang="en-US" sz="4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Heart of Chemistry</a:t>
            </a:r>
            <a:endParaRPr lang="en-US" sz="4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050" name="AutoShape 2" descr="couple holding&#10;        h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052" name="AutoShape 4" descr="couple holding&#10;        h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2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13683"/>
              </p:ext>
            </p:extLst>
          </p:nvPr>
        </p:nvGraphicFramePr>
        <p:xfrm>
          <a:off x="677863" y="1608138"/>
          <a:ext cx="4565650" cy="253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Formel" r:id="rId3" imgW="2235200" imgH="1206500" progId="Equation.3">
                  <p:embed/>
                </p:oleObj>
              </mc:Choice>
              <mc:Fallback>
                <p:oleObj name="Formel" r:id="rId3" imgW="2235200" imgH="1206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1608138"/>
                        <a:ext cx="4565650" cy="25304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76200" y="62345"/>
            <a:ext cx="86309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Symmetry and Nomenclature of MOs</a:t>
            </a:r>
          </a:p>
        </p:txBody>
      </p:sp>
      <p:pic>
        <p:nvPicPr>
          <p:cNvPr id="102404" name="Picture 4" descr="Gerade_Ungerade"/>
          <p:cNvPicPr>
            <a:picLocks noChangeAspect="1" noChangeArrowheads="1"/>
          </p:cNvPicPr>
          <p:nvPr/>
        </p:nvPicPr>
        <p:blipFill>
          <a:blip r:embed="rId5" cstate="print"/>
          <a:srcRect l="6794" t="7847" r="54937" b="63192"/>
          <a:stretch>
            <a:fillRect/>
          </a:stretch>
        </p:blipFill>
        <p:spPr bwMode="auto">
          <a:xfrm>
            <a:off x="5677469" y="1342425"/>
            <a:ext cx="3466531" cy="259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27552" y="816884"/>
            <a:ext cx="866215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C00000"/>
                </a:solidFill>
                <a:latin typeface="Georgia"/>
                <a:cs typeface="Georgia"/>
              </a:rPr>
              <a:t>Gerade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 (g) (symmetric) and </a:t>
            </a:r>
            <a:r>
              <a:rPr lang="en-US" sz="2200" b="1" dirty="0" err="1">
                <a:solidFill>
                  <a:srgbClr val="C00000"/>
                </a:solidFill>
                <a:latin typeface="Georgia"/>
                <a:cs typeface="Georgia"/>
              </a:rPr>
              <a:t>Ungerade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 (u) (</a:t>
            </a:r>
            <a:r>
              <a:rPr lang="en-US" sz="2200" b="1" dirty="0" err="1">
                <a:solidFill>
                  <a:srgbClr val="C00000"/>
                </a:solidFill>
                <a:latin typeface="Georgia"/>
                <a:cs typeface="Georgia"/>
              </a:rPr>
              <a:t>antisymmetric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)</a:t>
            </a:r>
          </a:p>
          <a:p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 </a:t>
            </a:r>
            <a:r>
              <a:rPr lang="en-US" sz="2200" b="1" dirty="0" err="1">
                <a:solidFill>
                  <a:srgbClr val="C00000"/>
                </a:solidFill>
                <a:latin typeface="Georgia"/>
                <a:cs typeface="Georgia"/>
              </a:rPr>
              <a:t>wrt</a:t>
            </a:r>
            <a:r>
              <a:rPr lang="en-US" sz="2200" b="1" dirty="0">
                <a:solidFill>
                  <a:srgbClr val="C00000"/>
                </a:solidFill>
                <a:latin typeface="Georgia"/>
                <a:cs typeface="Georgia"/>
              </a:rPr>
              <a:t> inversion of coordinates (operation)!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95962" y="4115692"/>
            <a:ext cx="399430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99"/>
                </a:solidFill>
                <a:latin typeface="Georgia"/>
                <a:cs typeface="Georgia"/>
              </a:rPr>
              <a:t>Hydrogen molecule ion:</a:t>
            </a:r>
          </a:p>
          <a:p>
            <a:endParaRPr lang="en-US" sz="2400" dirty="0">
              <a:solidFill>
                <a:srgbClr val="000099"/>
              </a:solidFill>
              <a:latin typeface="Georgia"/>
              <a:cs typeface="Georgia"/>
            </a:endParaRPr>
          </a:p>
          <a:p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</a:rPr>
              <a:t>“b”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 Bonding using </a:t>
            </a:r>
            <a:r>
              <a:rPr lang="en-US" sz="2400" dirty="0">
                <a:solidFill>
                  <a:srgbClr val="000099"/>
                </a:solidFill>
                <a:latin typeface="Symbol" charset="2"/>
                <a:cs typeface="Symbol" charset="2"/>
                <a:sym typeface="Wingdings" pitchFamily="2" charset="2"/>
              </a:rPr>
              <a:t>s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: </a:t>
            </a:r>
          </a:p>
          <a:p>
            <a:r>
              <a:rPr lang="en-US" sz="24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symmetrics</a:t>
            </a:r>
            <a:r>
              <a:rPr lang="en-US" sz="2400" baseline="-250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g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	</a:t>
            </a:r>
          </a:p>
          <a:p>
            <a:endParaRPr lang="en-US" sz="2400" dirty="0">
              <a:solidFill>
                <a:srgbClr val="000099"/>
              </a:solidFill>
              <a:latin typeface="Georgia"/>
              <a:cs typeface="Georgia"/>
              <a:sym typeface="Wingdings" pitchFamily="2" charset="2"/>
            </a:endParaRPr>
          </a:p>
          <a:p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“a” </a:t>
            </a:r>
            <a:r>
              <a:rPr lang="en-US" sz="24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antibonding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 using </a:t>
            </a:r>
            <a:r>
              <a:rPr lang="en-US" sz="2400" dirty="0">
                <a:solidFill>
                  <a:srgbClr val="000099"/>
                </a:solidFill>
                <a:latin typeface="Symbol" charset="2"/>
                <a:cs typeface="Symbol" charset="2"/>
                <a:sym typeface="Wingdings" pitchFamily="2" charset="2"/>
              </a:rPr>
              <a:t>s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: </a:t>
            </a:r>
          </a:p>
          <a:p>
            <a:r>
              <a:rPr lang="en-US" sz="24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antisymmetric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 </a:t>
            </a:r>
            <a:r>
              <a:rPr lang="en-US" sz="24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s</a:t>
            </a:r>
            <a:r>
              <a:rPr lang="en-US" sz="2400" baseline="-25000" dirty="0" err="1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u</a:t>
            </a:r>
            <a:r>
              <a:rPr lang="en-US" sz="2400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*</a:t>
            </a:r>
            <a:endParaRPr lang="en-US" sz="2400" baseline="-25000" dirty="0">
              <a:solidFill>
                <a:srgbClr val="000099"/>
              </a:solidFill>
              <a:latin typeface="Georgia"/>
              <a:cs typeface="Georgia"/>
              <a:sym typeface="Wingdings" pitchFamily="2" charset="2"/>
            </a:endParaRPr>
          </a:p>
        </p:txBody>
      </p:sp>
      <p:pic>
        <p:nvPicPr>
          <p:cNvPr id="8" name="Picture 4" descr="Gerade_Ungerade"/>
          <p:cNvPicPr>
            <a:picLocks noChangeAspect="1" noChangeArrowheads="1"/>
          </p:cNvPicPr>
          <p:nvPr/>
        </p:nvPicPr>
        <p:blipFill>
          <a:blip r:embed="rId5" cstate="print"/>
          <a:srcRect l="56332" t="8322" b="63667"/>
          <a:stretch>
            <a:fillRect/>
          </a:stretch>
        </p:blipFill>
        <p:spPr bwMode="auto">
          <a:xfrm>
            <a:off x="4203922" y="4179710"/>
            <a:ext cx="4148919" cy="263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45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077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Sigma Bonding with 2p </a:t>
            </a:r>
            <a:r>
              <a:rPr 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Orbitals</a:t>
            </a:r>
            <a:endParaRPr lang="en-US" sz="2400" b="1" baseline="50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486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325885"/>
            <a:ext cx="5540693" cy="286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13938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1064</Words>
  <Application>Microsoft Macintosh PowerPoint</Application>
  <PresentationFormat>On-screen Show (4:3)</PresentationFormat>
  <Paragraphs>206</Paragraphs>
  <Slides>31</Slides>
  <Notes>1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Comic Sans MS</vt:lpstr>
      <vt:lpstr>Georgia</vt:lpstr>
      <vt:lpstr>Symbol</vt:lpstr>
      <vt:lpstr>1_Office Theme</vt:lpstr>
      <vt:lpstr>Office Theme</vt:lpstr>
      <vt:lpstr>Formel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Molecular Electronic Structure:  Bonding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Dihydrogen Molecule: One more electron goes to bonding orbital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Anindya Dutta</dc:creator>
  <cp:lastModifiedBy>Microsoft Office User</cp:lastModifiedBy>
  <cp:revision>82</cp:revision>
  <dcterms:created xsi:type="dcterms:W3CDTF">2015-10-08T07:55:37Z</dcterms:created>
  <dcterms:modified xsi:type="dcterms:W3CDTF">2022-02-21T04:16:20Z</dcterms:modified>
</cp:coreProperties>
</file>